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4" r:id="rId15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1463040"/>
            <a:ext cx="8531352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600" b="1">
                <a:solidFill>
                  <a:srgbClr val="FFFFFF"/>
                </a:solidFill>
                <a:latin typeface="微软雅黑"/>
              </a:defRPr>
            </a:pPr>
            <a:r>
              <a:t>立大志·中篇</a:t>
            </a:r>
          </a:p>
        </p:txBody>
      </p:sp>
      <p:sp>
        <p:nvSpPr>
          <p:cNvPr id="3" name="Rectangle 2"/>
          <p:cNvSpPr/>
          <p:nvPr/>
        </p:nvSpPr>
        <p:spPr>
          <a:xfrm>
            <a:off x="3657600" y="2697480"/>
            <a:ext cx="4873752" cy="27432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28800" y="2926080"/>
            <a:ext cx="853135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FFFFFF"/>
                </a:solidFill>
                <a:latin typeface="微软雅黑"/>
              </a:defRPr>
            </a:pPr>
            <a:r>
              <a:t>性格的价值在于匹配——从认知科学看性格与志向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E293B"/>
                </a:solidFill>
                <a:latin typeface="微软雅黑"/>
              </a:defRPr>
            </a:pPr>
            <a:r>
              <a:t>上篇我们讲了三件事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463040" cy="320040"/>
          </a:xfrm>
          <a:prstGeom prst="rect">
            <a:avLst/>
          </a:prstGeom>
          <a:solidFill>
            <a:srgbClr val="13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51560"/>
            <a:ext cx="1463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微软雅黑"/>
              </a:defRPr>
            </a:pPr>
            <a:r>
              <a:t>回顾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68580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误区一："内向要改"——内向不是缺陷，是深度思考的天赋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误区二："外向要收"——外向的能量是与生俱来的礼物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误区三："性格可以塑造"——强行改变，会损耗孩子的精气神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474720"/>
            <a:ext cx="10515600" cy="292608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474720"/>
            <a:ext cx="36576" cy="292608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3931920"/>
            <a:ext cx="9601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B7791F"/>
                </a:solidFill>
                <a:latin typeface="微软雅黑"/>
              </a:defRPr>
            </a:pPr>
            <a:r>
              <a:t>三大误区的共同错误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44805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E293B"/>
                </a:solidFill>
                <a:latin typeface="微软雅黑"/>
              </a:defRPr>
            </a:pPr>
            <a:r>
              <a:t>把性格当成了"绝对值"而不是"变量"。那正确的认知是什么？我们从底层逻辑一层一层拆开。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E293B"/>
                </a:solidFill>
                <a:latin typeface="微软雅黑"/>
              </a:defRPr>
            </a:pPr>
            <a:r>
              <a:t>四层认知链：从底层看性格与志向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05840"/>
            <a:ext cx="10515600" cy="86868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005840"/>
            <a:ext cx="73152" cy="86868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10744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E293B"/>
                </a:solidFill>
                <a:latin typeface="微软雅黑"/>
              </a:defRPr>
            </a:pPr>
            <a:r>
              <a:t>第一层：性格无好坏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488440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E293B"/>
                </a:solidFill>
                <a:latin typeface="微软雅黑"/>
              </a:defRPr>
            </a:pPr>
            <a:r>
              <a:t>霍兰德理论——性格只有"匹配"和"不匹配"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057400"/>
            <a:ext cx="10515600" cy="86868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2057400"/>
            <a:ext cx="73152" cy="86868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21590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E293B"/>
                </a:solidFill>
                <a:latin typeface="微软雅黑"/>
              </a:defRPr>
            </a:pPr>
            <a:r>
              <a:t>第二层：匹配在志向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2540000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E293B"/>
                </a:solidFill>
                <a:latin typeface="微软雅黑"/>
              </a:defRPr>
            </a:pPr>
            <a:r>
              <a:t>志向是目的地，决定什么性格是"对的"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108960"/>
            <a:ext cx="10515600" cy="86868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108960"/>
            <a:ext cx="73152" cy="86868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321056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E293B"/>
                </a:solidFill>
                <a:latin typeface="微软雅黑"/>
              </a:defRPr>
            </a:pPr>
            <a:r>
              <a:t>第三层：错配即内耗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3591560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E293B"/>
                </a:solidFill>
                <a:latin typeface="微软雅黑"/>
              </a:defRPr>
            </a:pPr>
            <a:r>
              <a:t>不是能力问题，是匹配问题——磨损的是灵魂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160520"/>
            <a:ext cx="10515600" cy="86868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" y="4160520"/>
            <a:ext cx="73152" cy="86868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426212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E293B"/>
                </a:solidFill>
                <a:latin typeface="微软雅黑"/>
              </a:defRPr>
            </a:pPr>
            <a:r>
              <a:t>第四层：志向是解药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4643120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E293B"/>
                </a:solidFill>
                <a:latin typeface="微软雅黑"/>
              </a:defRPr>
            </a:pPr>
            <a:r>
              <a:t>从"我够不够好"到"我怎样用好自己"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320040"/>
            <a:ext cx="1036015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E293B"/>
                </a:solidFill>
                <a:latin typeface="微软雅黑"/>
              </a:defRPr>
            </a:pPr>
            <a:r>
              <a:t>第一层：性格本身，没有好坏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005840"/>
            <a:ext cx="10360152" cy="27432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143000"/>
            <a:ext cx="1036015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E293B"/>
                </a:solidFill>
                <a:latin typeface="微软雅黑"/>
              </a:defRPr>
            </a:pPr>
            <a:r>
              <a:t>霍兰德职业兴趣理论：每一种性格，都有最适合的环境。同一种性格，换个环境，评价天差地别。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029200" cy="210312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920240"/>
            <a:ext cx="36576" cy="2103120"/>
          </a:xfrm>
          <a:prstGeom prst="rect">
            <a:avLst/>
          </a:prstGeom>
          <a:solidFill>
            <a:srgbClr val="B423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05740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B42318"/>
                </a:solidFill>
                <a:latin typeface="微软雅黑"/>
              </a:defRPr>
            </a:pPr>
            <a:r>
              <a:t>在科研环境里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468880"/>
            <a:ext cx="4114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外向 → "坐不住""不专注"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"干扰别人""太吵了"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在这里，他的性格是问题。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0" y="1920240"/>
            <a:ext cx="5029200" cy="210312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0" y="1920240"/>
            <a:ext cx="36576" cy="2103120"/>
          </a:xfrm>
          <a:prstGeom prst="rect">
            <a:avLst/>
          </a:prstGeom>
          <a:solidFill>
            <a:srgbClr val="13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0" y="205740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13795B"/>
                </a:solidFill>
                <a:latin typeface="微软雅黑"/>
              </a:defRPr>
            </a:pPr>
            <a:r>
              <a:t>在连接人的环境里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2468880"/>
            <a:ext cx="4114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外向 → "感染力""号召力"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"天生的领导者"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在这里，他的性格闪闪发光。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89320" y="2011680"/>
            <a:ext cx="27432" cy="182880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297680"/>
            <a:ext cx="103601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B7791F"/>
                </a:solidFill>
                <a:latin typeface="微软雅黑"/>
              </a:defRPr>
            </a:pPr>
            <a:r>
              <a:t>同一个孩子，同一种性格，在不同的环境里，评价天差地别。性格有好坏吗？没有。只有"匹配"和"不匹配"。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320040"/>
            <a:ext cx="1036015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E293B"/>
                </a:solidFill>
                <a:latin typeface="微软雅黑"/>
              </a:defRPr>
            </a:pPr>
            <a:r>
              <a:t>第二层：匹配的关键，是志向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097280"/>
            <a:ext cx="944575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1E293B"/>
                </a:solidFill>
                <a:latin typeface="微软雅黑"/>
              </a:defRPr>
            </a:pPr>
            <a:r>
              <a:t>你怎么知道孩子的性格应该匹配什么样的环境？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1554480"/>
            <a:ext cx="944575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1E293B"/>
                </a:solidFill>
                <a:latin typeface="微软雅黑"/>
              </a:defRPr>
            </a:pPr>
            <a:r>
              <a:t>答案：孩子想成为什么样的人？这就是志向的作用。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1600" y="2377440"/>
            <a:ext cx="9445752" cy="365760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371600" y="2377440"/>
            <a:ext cx="36576" cy="365760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2651760"/>
            <a:ext cx="85313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B7791F"/>
                </a:solidFill>
                <a:latin typeface="微软雅黑"/>
              </a:defRPr>
            </a:pPr>
            <a:r>
              <a:t>志向，就是那个目的地。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3200400"/>
            <a:ext cx="8531352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你不知道目的地，就无法判断什么装备是合适的。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志向不是锁死孩子的牢笼，是指引孩子找到"对的环境"的灯塔。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389120"/>
            <a:ext cx="853135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3795B"/>
                </a:solidFill>
                <a:latin typeface="微软雅黑"/>
              </a:defRPr>
            </a:pPr>
            <a:r>
              <a:t>外向→科学家？ 不适合，但科学传播、科普教育、科研管理——可以。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4937760"/>
            <a:ext cx="853135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3795B"/>
                </a:solidFill>
                <a:latin typeface="微软雅黑"/>
              </a:defRPr>
            </a:pPr>
            <a:r>
              <a:t>内向→社群领袖？ 不适合，但深度写作、策略研究、幕后策划——可以。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28600"/>
            <a:ext cx="1036015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E293B"/>
                </a:solidFill>
                <a:latin typeface="微软雅黑"/>
              </a:defRPr>
            </a:pPr>
            <a:r>
              <a:t>第三层：错误的匹配，是最大的内耗</a:t>
            </a:r>
          </a:p>
        </p:txBody>
      </p:sp>
      <p:sp>
        <p:nvSpPr>
          <p:cNvPr id="3" name="Rectangle 2"/>
          <p:cNvSpPr/>
          <p:nvPr/>
        </p:nvSpPr>
        <p:spPr>
          <a:xfrm>
            <a:off x="5989320" y="1097280"/>
            <a:ext cx="27432" cy="292608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097280"/>
            <a:ext cx="2377440" cy="320040"/>
          </a:xfrm>
          <a:prstGeom prst="rect">
            <a:avLst/>
          </a:prstGeom>
          <a:solidFill>
            <a:srgbClr val="B423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微软雅黑"/>
              </a:defRPr>
            </a:pPr>
            <a:r>
              <a:t>❌  错配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00200"/>
            <a:ext cx="50292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外向的人整天看数据——他能做，但每天在消耗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内向的人整天去社交——他也能做，但每天在透支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不是能力问题，是匹配问题。磨损的不是技能，是灵魂。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0" y="1097280"/>
            <a:ext cx="2377440" cy="320040"/>
          </a:xfrm>
          <a:prstGeom prst="rect">
            <a:avLst/>
          </a:prstGeom>
          <a:solidFill>
            <a:srgbClr val="13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09728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微软雅黑"/>
              </a:defRPr>
            </a:pPr>
            <a:r>
              <a:t>✓  匹配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600200"/>
            <a:ext cx="50292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外向的人连接人、影响人、带动人——如鱼得水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内向的人深度思考、独立研究、默默深耕——乐在其中</a:t>
            </a:r>
          </a:p>
          <a:p>
            <a:pPr>
              <a:spcAft>
                <a:spcPts val="400"/>
              </a:spcAft>
              <a:defRPr sz="2200">
                <a:solidFill>
                  <a:srgbClr val="1E293B"/>
                </a:solidFill>
                <a:latin typeface="微软雅黑"/>
              </a:defRPr>
              <a:lnSpc>
                <a:spcPct val="160000"/>
              </a:lnSpc>
            </a:pPr>
            <a:r>
              <a:t>做自己擅长的事，每一分钟都在充电而非消耗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4389120"/>
            <a:ext cx="10360152" cy="137160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" y="4389120"/>
            <a:ext cx="36576" cy="137160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71600" y="4663440"/>
            <a:ext cx="94457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B7791F"/>
                </a:solidFill>
                <a:latin typeface="微软雅黑"/>
              </a:defRPr>
            </a:pPr>
            <a:r>
              <a:t>对一个孩子来说，这种内耗更隐蔽也可怕——他不是变"好"了，他是把自己"藏"起来了。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28600"/>
            <a:ext cx="1036015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E293B"/>
                </a:solidFill>
                <a:latin typeface="微软雅黑"/>
              </a:defRPr>
            </a:pPr>
            <a:r>
              <a:t>第四层：志向，是内耗的解药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777240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E293B"/>
                </a:solidFill>
                <a:latin typeface="微软雅黑"/>
              </a:defRPr>
            </a:pPr>
            <a:r>
              <a:t>当一个孩子有了清晰的志向，他就有了一把衡量一切的尺子：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1E293B"/>
                </a:solidFill>
                <a:latin typeface="微软雅黑"/>
              </a:defRPr>
            </a:pPr>
            <a:r>
              <a:t>"我的性格，适不适合我想要的这条路？"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9848" y="1920240"/>
            <a:ext cx="10058400" cy="77724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69848" y="1920240"/>
            <a:ext cx="73152" cy="777240"/>
          </a:xfrm>
          <a:prstGeom prst="rect">
            <a:avLst/>
          </a:prstGeom>
          <a:solidFill>
            <a:srgbClr val="13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207264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13795B"/>
                </a:solidFill>
                <a:latin typeface="微软雅黑"/>
              </a:defRPr>
            </a:pPr>
            <a:r>
              <a:t>选择一：换一条更适合我性格的路</a:t>
            </a:r>
          </a:p>
        </p:txBody>
      </p:sp>
      <p:sp>
        <p:nvSpPr>
          <p:cNvPr id="8" name="Rectangle 7"/>
          <p:cNvSpPr/>
          <p:nvPr/>
        </p:nvSpPr>
        <p:spPr>
          <a:xfrm>
            <a:off x="1069848" y="2971800"/>
            <a:ext cx="10058400" cy="77724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971800"/>
            <a:ext cx="73152" cy="77724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312420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B7791F"/>
                </a:solidFill>
                <a:latin typeface="微软雅黑"/>
              </a:defRPr>
            </a:pPr>
            <a:r>
              <a:t>选择二：找能发挥优势的细分方向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69848" y="4023360"/>
            <a:ext cx="10058400" cy="77724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69848" y="4023360"/>
            <a:ext cx="73152" cy="777240"/>
          </a:xfrm>
          <a:prstGeom prst="rect">
            <a:avLst/>
          </a:prstGeom>
          <a:solidFill>
            <a:srgbClr val="B423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71600" y="417576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B42318"/>
                </a:solidFill>
                <a:latin typeface="微软雅黑"/>
              </a:defRPr>
            </a:pPr>
            <a:r>
              <a:t>选择三：为志向改变性格——需要极大的耐心、极长的时间，会损耗精气神。我有预期，不半途而废。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212080"/>
            <a:ext cx="10360152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B7791F"/>
                </a:solidFill>
                <a:latin typeface="微软雅黑"/>
              </a:defRPr>
            </a:pPr>
            <a:r>
              <a:t>志向让孩子从"我是不是不够好"的内耗中走出来，进入"我怎样用好我自己"的建设中。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"/>
            <a:ext cx="1036015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E293B"/>
                </a:solidFill>
                <a:latin typeface="微软雅黑"/>
              </a:defRPr>
            </a:pPr>
            <a:r>
              <a:t>中篇总结：完整的认知链条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9848" y="822960"/>
            <a:ext cx="10058400" cy="658368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69848" y="822960"/>
            <a:ext cx="73152" cy="658368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924560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E293B"/>
                </a:solidFill>
                <a:latin typeface="微软雅黑"/>
              </a:defRPr>
            </a:pPr>
            <a:r>
              <a:t>第一层·性格无好坏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25476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E293B"/>
                </a:solidFill>
                <a:latin typeface="微软雅黑"/>
              </a:defRPr>
            </a:pPr>
            <a:r>
              <a:t>霍兰德理论——同一种性格在不同环境，可以是资产也可以是负债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9848" y="1645920"/>
            <a:ext cx="10058400" cy="658368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69848" y="1645920"/>
            <a:ext cx="73152" cy="658368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1747520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E293B"/>
                </a:solidFill>
                <a:latin typeface="微软雅黑"/>
              </a:defRPr>
            </a:pPr>
            <a:r>
              <a:t>第二层·匹配在志向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07772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E293B"/>
                </a:solidFill>
                <a:latin typeface="微软雅黑"/>
              </a:defRPr>
            </a:pPr>
            <a:r>
              <a:t>志向是目的地，决定了什么性格才是"对的装备"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69848" y="2468880"/>
            <a:ext cx="10058400" cy="658368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69848" y="2468880"/>
            <a:ext cx="73152" cy="658368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71600" y="2570480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E293B"/>
                </a:solidFill>
                <a:latin typeface="微软雅黑"/>
              </a:defRPr>
            </a:pPr>
            <a:r>
              <a:t>第三层·错配即内耗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9006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E293B"/>
                </a:solidFill>
                <a:latin typeface="微软雅黑"/>
              </a:defRPr>
            </a:pPr>
            <a:r>
              <a:t>不是能力问题，是匹配问题。磨损的不是技能，是灵魂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69848" y="3291840"/>
            <a:ext cx="10058400" cy="658368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69848" y="3291840"/>
            <a:ext cx="73152" cy="658368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371600" y="3393440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E293B"/>
                </a:solidFill>
                <a:latin typeface="微软雅黑"/>
              </a:defRPr>
            </a:pPr>
            <a:r>
              <a:t>第四层·志向是解药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72364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E293B"/>
                </a:solidFill>
                <a:latin typeface="微软雅黑"/>
              </a:defRPr>
            </a:pPr>
            <a:r>
              <a:t>三个选择——换路、找细分、为志向改变并承担代价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69848" y="4297680"/>
            <a:ext cx="10058400" cy="77724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371600" y="4389120"/>
            <a:ext cx="944575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FFFFF"/>
                </a:solidFill>
                <a:latin typeface="微软雅黑"/>
              </a:defRPr>
            </a:pPr>
            <a:r>
              <a:t>从性格无好坏，到匹配是关键，到志向决定方向，到志向终结内耗——这就是性格与志向的完整逻辑。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303520"/>
            <a:ext cx="103601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B7791F"/>
                </a:solidFill>
                <a:latin typeface="微软雅黑"/>
              </a:defRPr>
            </a:pPr>
            <a:r>
              <a:t>有志向 vs 没有志向的孩子，人生差别有多大？——下篇用直观对比告诉你。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"/>
            <a:ext cx="1036015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1E293B"/>
                </a:solidFill>
                <a:latin typeface="微软雅黑"/>
              </a:defRPr>
            </a:pPr>
            <a:r>
              <a:t>中篇总结：完整的认知链条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777240"/>
            <a:ext cx="10360152" cy="18288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960120"/>
            <a:ext cx="10360152" cy="68580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14400" y="960120"/>
            <a:ext cx="54864" cy="68580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1036320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93B"/>
                </a:solidFill>
                <a:latin typeface="微软雅黑"/>
              </a:defRPr>
            </a:pPr>
            <a:r>
              <a:t>第一层·性格无好坏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1366520"/>
            <a:ext cx="9601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E293B"/>
                </a:solidFill>
                <a:latin typeface="微软雅黑"/>
              </a:defRPr>
            </a:pPr>
            <a:r>
              <a:t>同一种性格换一个环境，评价天差地别——霍兰德理论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828800"/>
            <a:ext cx="10360152" cy="68580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4400" y="1828800"/>
            <a:ext cx="54864" cy="68580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34440" y="1905000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93B"/>
                </a:solidFill>
                <a:latin typeface="微软雅黑"/>
              </a:defRPr>
            </a:pPr>
            <a:r>
              <a:t>第二层·匹配在志向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2235200"/>
            <a:ext cx="9601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E293B"/>
                </a:solidFill>
                <a:latin typeface="微软雅黑"/>
              </a:defRPr>
            </a:pPr>
            <a:r>
              <a:t>志向是目的地，决定了什么性格才是对的装备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4400" y="2697480"/>
            <a:ext cx="10360152" cy="68580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14400" y="2697480"/>
            <a:ext cx="54864" cy="68580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34440" y="2773680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93B"/>
                </a:solidFill>
                <a:latin typeface="微软雅黑"/>
              </a:defRPr>
            </a:pPr>
            <a:r>
              <a:t>第三层·错配即内耗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3103880"/>
            <a:ext cx="9601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E293B"/>
                </a:solidFill>
                <a:latin typeface="微软雅黑"/>
              </a:defRPr>
            </a:pPr>
            <a:r>
              <a:t>不是能力问题，是匹配问题。磨损的不是技能，是灵魂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4400" y="3566159"/>
            <a:ext cx="10360152" cy="68580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4400" y="3566159"/>
            <a:ext cx="54864" cy="685800"/>
          </a:xfrm>
          <a:prstGeom prst="rect">
            <a:avLst/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34440" y="3642359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93B"/>
                </a:solidFill>
                <a:latin typeface="微软雅黑"/>
              </a:defRPr>
            </a:pPr>
            <a:r>
              <a:t>第四层·志向是解药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34440" y="3972559"/>
            <a:ext cx="9601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E293B"/>
                </a:solidFill>
                <a:latin typeface="微软雅黑"/>
              </a:defRPr>
            </a:pPr>
            <a:r>
              <a:t>换路、找细分、为志向改变——三个选择终结内耗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4617720"/>
            <a:ext cx="10360152" cy="68580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371600" y="4681728"/>
            <a:ext cx="944575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FFFFF"/>
                </a:solidFill>
                <a:latin typeface="微软雅黑"/>
              </a:defRPr>
            </a:pPr>
            <a:r>
              <a:t>完整的逻辑：性格无好坏→匹配是关键→志向决定方向→志向终结内耗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486400"/>
            <a:ext cx="103601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B7791F"/>
                </a:solidFill>
                <a:latin typeface="微软雅黑"/>
              </a:defRPr>
            </a:pPr>
            <a:r>
              <a:t>有志向 vs 没有志向，人生差别有多大？——下篇见。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